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594" r:id="rId3"/>
    <p:sldId id="614" r:id="rId4"/>
    <p:sldId id="595" r:id="rId5"/>
    <p:sldId id="621" r:id="rId6"/>
    <p:sldId id="623" r:id="rId7"/>
    <p:sldId id="622" r:id="rId8"/>
    <p:sldId id="624" r:id="rId9"/>
    <p:sldId id="601" r:id="rId10"/>
    <p:sldId id="625" r:id="rId11"/>
    <p:sldId id="626" r:id="rId12"/>
    <p:sldId id="627" r:id="rId13"/>
    <p:sldId id="615" r:id="rId14"/>
    <p:sldId id="607" r:id="rId15"/>
    <p:sldId id="616" r:id="rId16"/>
    <p:sldId id="608" r:id="rId17"/>
    <p:sldId id="628" r:id="rId18"/>
    <p:sldId id="629"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75" autoAdjust="0"/>
    <p:restoredTop sz="76021" autoAdjust="0"/>
  </p:normalViewPr>
  <p:slideViewPr>
    <p:cSldViewPr snapToGrid="0" snapToObjects="1">
      <p:cViewPr>
        <p:scale>
          <a:sx n="70" d="100"/>
          <a:sy n="70" d="100"/>
        </p:scale>
        <p:origin x="208"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performance metrics are used to evaluate classification models. In</a:t>
            </a:r>
            <a:r>
              <a:rPr lang="en-US" sz="1200" b="0" i="0" kern="1200" baseline="0" dirty="0">
                <a:solidFill>
                  <a:schemeClr val="tx1"/>
                </a:solidFill>
                <a:effectLst/>
                <a:latin typeface="+mn-lt"/>
                <a:ea typeface="+mn-ea"/>
                <a:cs typeface="+mn-cs"/>
              </a:rPr>
              <a:t> this presentation, we introduce some of the common metrics used for benchmarking classification models and will provide examples.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the credit default example again and examine different classification metrics. The first thing is to load the ISLR library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package and the caret package that we are going to use. We then divide the data set into the train and test, in order to do that, we use the create data partition, which is a part of the caret package. The create data partition creates the index for us for the training, all what we need to do is define the data set and the target variable, which in this case is default and the percentage of the observation that we want to return in the train data set. Previously, we have used the sample function to achieve this goal. Now that we have our default train and our default test, we can build the model. So, in that case, we have model equal to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and then we try to predict the default using the student status income and balance. Family is equal to binomial, which means we are interested in building a logistic regression model. We’ll then use the predict function in order to calculate the probabilities of default for each of the observations in the test data set. Finally, we get the class predictions by applying the cutoff. So, in this case, the class prediction would be yes if the probability is greater than 0.2. 0.3 in here is our threshold, or cutoff.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257736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we have the class predictions and the growth truth values for the default status in the test data set, we can use the confusion matrix method from the caret package to calculate the confusion matrix in addition to other performance metrics. So, in this case we have T equal to confusion matrix plus predictions and default test dollar sign default, and we identify yes as the positive cases. Looking at the results we can see the confusion matrix, so there are 2,824 cases where the model predicted as no and they were in fact no, and also we can see 62 positives as well. There are also 37 false negatives, and 67 false positives. We can also see the accuracy as 0.96, roughly 96 percent and sensitivity and specificity are also shown there as well. Remember that specificity is the same as the true negative rate as well and sensitivity is the same as the true positive rate.</a:t>
            </a:r>
            <a:r>
              <a:rPr lang="en-US" dirty="0">
                <a:effectLst/>
              </a:rPr>
              <a: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303713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the performance method from the caret package to calculate various performance metrics and make visualizations. So, in this case, first we will calculate predictions by applying the prediction function to the probabilities and the ground truth values, and then the performance method takes these predictions and calculates various performance measures. So, in this case we are interested in measuring the truth pulse rate, or </a:t>
            </a:r>
            <a:r>
              <a:rPr lang="en-US" sz="1200" kern="1200" dirty="0" err="1">
                <a:solidFill>
                  <a:schemeClr val="tx1"/>
                </a:solidFill>
                <a:effectLst/>
                <a:latin typeface="+mn-lt"/>
                <a:ea typeface="+mn-ea"/>
                <a:cs typeface="+mn-cs"/>
              </a:rPr>
              <a:t>tpr</a:t>
            </a:r>
            <a:r>
              <a:rPr lang="en-US" sz="1200" kern="1200" dirty="0">
                <a:solidFill>
                  <a:schemeClr val="tx1"/>
                </a:solidFill>
                <a:effectLst/>
                <a:latin typeface="+mn-lt"/>
                <a:ea typeface="+mn-ea"/>
                <a:cs typeface="+mn-cs"/>
              </a:rPr>
              <a:t> versus the false positive rate, or </a:t>
            </a:r>
            <a:r>
              <a:rPr lang="en-US" sz="1200" kern="1200" dirty="0" err="1">
                <a:solidFill>
                  <a:schemeClr val="tx1"/>
                </a:solidFill>
                <a:effectLst/>
                <a:latin typeface="+mn-lt"/>
                <a:ea typeface="+mn-ea"/>
                <a:cs typeface="+mn-cs"/>
              </a:rPr>
              <a:t>fpr</a:t>
            </a:r>
            <a:r>
              <a:rPr lang="en-US" sz="1200" kern="1200" dirty="0">
                <a:solidFill>
                  <a:schemeClr val="tx1"/>
                </a:solidFill>
                <a:effectLst/>
                <a:latin typeface="+mn-lt"/>
                <a:ea typeface="+mn-ea"/>
                <a:cs typeface="+mn-cs"/>
              </a:rPr>
              <a:t>. So, we set the measure as </a:t>
            </a:r>
            <a:r>
              <a:rPr lang="en-US" sz="1200" kern="1200" dirty="0" err="1">
                <a:solidFill>
                  <a:schemeClr val="tx1"/>
                </a:solidFill>
                <a:effectLst/>
                <a:latin typeface="+mn-lt"/>
                <a:ea typeface="+mn-ea"/>
                <a:cs typeface="+mn-cs"/>
              </a:rPr>
              <a:t>tpr</a:t>
            </a:r>
            <a:r>
              <a:rPr lang="en-US" sz="1200" kern="1200" dirty="0">
                <a:solidFill>
                  <a:schemeClr val="tx1"/>
                </a:solidFill>
                <a:effectLst/>
                <a:latin typeface="+mn-lt"/>
                <a:ea typeface="+mn-ea"/>
                <a:cs typeface="+mn-cs"/>
              </a:rPr>
              <a:t> and x measure as </a:t>
            </a:r>
            <a:r>
              <a:rPr lang="en-US" sz="1200" kern="1200" dirty="0" err="1">
                <a:solidFill>
                  <a:schemeClr val="tx1"/>
                </a:solidFill>
                <a:effectLst/>
                <a:latin typeface="+mn-lt"/>
                <a:ea typeface="+mn-ea"/>
                <a:cs typeface="+mn-cs"/>
              </a:rPr>
              <a:t>fpr</a:t>
            </a:r>
            <a:r>
              <a:rPr lang="en-US" sz="1200" kern="1200" dirty="0">
                <a:solidFill>
                  <a:schemeClr val="tx1"/>
                </a:solidFill>
                <a:effectLst/>
                <a:latin typeface="+mn-lt"/>
                <a:ea typeface="+mn-ea"/>
                <a:cs typeface="+mn-cs"/>
              </a:rPr>
              <a:t>. If you recall, plotting the two positive rates against the false positive rate is the same as the ROC curve. So, in this case, we have the ROC curve and we can plot it as well. So, by plotting the ROC curve, and our ROC is plotted in here as well, the area under the curve of the ROC curve is referred to as AUC and is an important performance metric as we have seen before. We can also use the </a:t>
            </a:r>
            <a:r>
              <a:rPr lang="en-US" sz="1200" kern="1200" dirty="0" err="1">
                <a:solidFill>
                  <a:schemeClr val="tx1"/>
                </a:solidFill>
                <a:effectLst/>
                <a:latin typeface="+mn-lt"/>
                <a:ea typeface="+mn-ea"/>
                <a:cs typeface="+mn-cs"/>
              </a:rPr>
              <a:t>abline</a:t>
            </a:r>
            <a:r>
              <a:rPr lang="en-US" sz="1200" kern="1200" dirty="0">
                <a:solidFill>
                  <a:schemeClr val="tx1"/>
                </a:solidFill>
                <a:effectLst/>
                <a:latin typeface="+mn-lt"/>
                <a:ea typeface="+mn-ea"/>
                <a:cs typeface="+mn-cs"/>
              </a:rPr>
              <a:t> to plot the random model reference for us. So, we can see that this model is substantially better than a random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232161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use the performance method to calculate the </a:t>
            </a:r>
            <a:r>
              <a:rPr lang="en-US" sz="1200" kern="1200" dirty="0" err="1">
                <a:solidFill>
                  <a:schemeClr val="tx1"/>
                </a:solidFill>
                <a:effectLst/>
                <a:latin typeface="+mn-lt"/>
                <a:ea typeface="+mn-ea"/>
                <a:cs typeface="+mn-cs"/>
              </a:rPr>
              <a:t>auc</a:t>
            </a:r>
            <a:r>
              <a:rPr lang="en-US" sz="1200" kern="1200" dirty="0">
                <a:solidFill>
                  <a:schemeClr val="tx1"/>
                </a:solidFill>
                <a:effectLst/>
                <a:latin typeface="+mn-lt"/>
                <a:ea typeface="+mn-ea"/>
                <a:cs typeface="+mn-cs"/>
              </a:rPr>
              <a:t>, or accuracy, or other performance matrix. For accuracy, we have performance and then we pass the predicted values and set the measure equal to AUC. And then we can read the values as y values, so </a:t>
            </a:r>
            <a:r>
              <a:rPr lang="en-US" sz="1200" kern="1200" dirty="0" err="1">
                <a:solidFill>
                  <a:schemeClr val="tx1"/>
                </a:solidFill>
                <a:effectLst/>
                <a:latin typeface="+mn-lt"/>
                <a:ea typeface="+mn-ea"/>
                <a:cs typeface="+mn-cs"/>
              </a:rPr>
              <a:t>auc</a:t>
            </a:r>
            <a:r>
              <a:rPr lang="en-US" sz="1200" kern="1200" dirty="0">
                <a:solidFill>
                  <a:schemeClr val="tx1"/>
                </a:solidFill>
                <a:effectLst/>
                <a:latin typeface="+mn-lt"/>
                <a:ea typeface="+mn-ea"/>
                <a:cs typeface="+mn-cs"/>
              </a:rPr>
              <a:t> dot perf at sign y dot values, prints out the actual values of the </a:t>
            </a:r>
            <a:r>
              <a:rPr lang="en-US" sz="1200" kern="1200" dirty="0" err="1">
                <a:solidFill>
                  <a:schemeClr val="tx1"/>
                </a:solidFill>
                <a:effectLst/>
                <a:latin typeface="+mn-lt"/>
                <a:ea typeface="+mn-ea"/>
                <a:cs typeface="+mn-cs"/>
              </a:rPr>
              <a:t>auc</a:t>
            </a:r>
            <a:r>
              <a:rPr lang="en-US" sz="1200" kern="1200" dirty="0">
                <a:solidFill>
                  <a:schemeClr val="tx1"/>
                </a:solidFill>
                <a:effectLst/>
                <a:latin typeface="+mn-lt"/>
                <a:ea typeface="+mn-ea"/>
                <a:cs typeface="+mn-cs"/>
              </a:rPr>
              <a:t>, which is in this case 0.95 which is a good model. We can also plot the accuracy versus the cutoff. For this we have performance and then we pass the predicted value and we set the measure as accuracy or acc. In this case, we can see the plot of the accuracy versus the cutoff. From the plot it can be see that the cutoff needs to be greater than 0.2 to have a reasonable accuracy.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16</a:t>
            </a:fld>
            <a:endParaRPr lang="en-US"/>
          </a:p>
        </p:txBody>
      </p:sp>
    </p:spTree>
    <p:extLst>
      <p:ext uri="{BB962C8B-B14F-4D97-AF65-F5344CB8AC3E}">
        <p14:creationId xmlns:p14="http://schemas.microsoft.com/office/powerpoint/2010/main" val="1086090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can see the plot of the recall versus the cutoff. As one might expect, increasing the threshold or cutoff, results in decrease in recall. This is because increasing the cutoff makes it more difficult to classify the predictions as positive and therefore recall would decrease.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17</a:t>
            </a:fld>
            <a:endParaRPr lang="en-US"/>
          </a:p>
        </p:txBody>
      </p:sp>
    </p:spTree>
    <p:extLst>
      <p:ext uri="{BB962C8B-B14F-4D97-AF65-F5344CB8AC3E}">
        <p14:creationId xmlns:p14="http://schemas.microsoft.com/office/powerpoint/2010/main" val="1620375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the other hand, increasing the cut off results in an increase in precision as well. Because as the cut off is increased, we have a lower number of false positives, because those cases that would be considered as positives are more likely to be actually positive cases. So as we can see, cut off has a role in balancing between the false positive and false negative cases, and therefore the optimal value of cutoff depends on the cost associated to each error type.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18</a:t>
            </a:fld>
            <a:endParaRPr lang="en-US"/>
          </a:p>
        </p:txBody>
      </p:sp>
    </p:spTree>
    <p:extLst>
      <p:ext uri="{BB962C8B-B14F-4D97-AF65-F5344CB8AC3E}">
        <p14:creationId xmlns:p14="http://schemas.microsoft.com/office/powerpoint/2010/main" val="57961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Accuracy is considered as one of the most common metrics for benchmarking a classification model. The accuracy of a classification model is a fraction of predicted values that are correctly identified. Subsequently, we can define accuracy as the ratio of the true positives plus the true negatives which is the total number of truly classified observations divided by total numbers of observations, which is true positive plus true negative plus false positive plus false negative.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66891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you might ask yourself, what is a good accuracy for a classification model. For example, if you have a 99% accuracy for a model, can it be considered as excellent? Well the answer to this question very much depends on the problem. A 99% accuracy can be considered as excellent, good, medium, poor, or even very bad. Let’s discuss this in an example. Suppose you have only 0.01% of screened patients as being diagnosed with cancer; now imagine you have a dumb classifier, which classifies every patient as not having cancer. What is the accuracy of this model? Well, as you might have guessed, the accuracy of this model is 99.99%. That’s because out of all of the patients, 99.99% of the patients are being correctly classified; but is this really a good classification model? Obviously not, so this is one of the difficulties associated with interpretation of accuracy as a good measure of performance metric for a classification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233853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as we have seen, there are many scenarios where accuracy is not a good measure of performance for the classification model. Another measure of performance is recall, or sensitivity. Intuitively, the idea is to maximize the ability of the model to find relevant cases within the data set. This is normally represented by recall or sensitivity. Formally, recall is the number of true positives divided by the number of true positives plus the number of false negatives. In other words, recall represents the fraction of the positive cases that were correctly identified by the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185121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question is, can we rely merely on recall to express the performance of a classification model? Well the answer is no. Let’s consider an example here; Consider the previous example, when the model was trying to predict the cancer status of patients. In this case, imagine that the model classified all patients as having cancer, what would be the recall for this model? Well the recall for the model would be one. Since there was no negative prediction, and therefore true negatives and false negatives will be both equal to zero. The recall will be true positive divided by true positive plus zero, which is equal to one. Obviously, this is a terrible model. So, this means recall on its own may not be sufficient to express performance of classification models.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52382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Precision is another important metric for representing the classification performance. Precision is defined as the number of true positives divided by the number of true positives plus the number of false positives. In other words, while recall expresses the ability of the model to capture all positive instances in a data set, precision expresses the proportion or percentage of the data points that our model claims to be positive. Obviously balancing between the precision and recall is the same as balancing between the positive and false negatives as we have seen before.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400086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True positive rates and true negative rates are also two other metrics that you might hear. True positive rate is the same as recall, which is the proportion of positive cases, which were correctly identified by the model. In the previous example of cancer detection, recall or the true positive rate, can be considered as the proportion of people that tested positive and actually are positive and have cancer. Specificity, or true negative rates on the other hand, is the proportion of the negative cases that were correctly identified by the model.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238113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common performance metric is referred to as area under the curve of the ROC curve. ROC stands for receiver operating characteristic curve and is a curve that can be compiled by plotting the true positive rates versus the false positive rates. Considering the ROC curve, the top left corner of the curve is the ideal point, where the true positive rate is equal to zero, meaning that we have captured all positive instances in our data set. While the false positive rate is equal to 0, meaning that we haven’t committed any mis classification in doing so. By plotting the true positive rates against the false positive rates, the ROC curve is compiled. The performance of classification model is proportional to the area under this curve. Obviously as you can see, the ideal case would be the top left corner, which means that the area under the curve would be equal to one. In this slide, you can see an example of the ROC curve shown in orange. The area under the curve, or the AUC in this case, is shown as 0.79.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148040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see examples of a few classification models here. A random model is shown as the dotted line, in this case as you can see, the true positive rate increases with the same rate as false positive rates. For example, when the true positive rate is 20 percent, the false positive rate is also 20 percent. Also, as you might have guessed, the area under the curve of a random model would be equal to 0.5. in other words, the AUC of a random model is equal to 0.5. the higher the area under the curve of the ROC, the better would be the model. You can see the best model in this example would be shown in blue, and the second best model is shown as brown.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1698841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2/4/19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00.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Performance Metrics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6_6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1963" y="481806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Quiz: Test Your Knowledge</a:t>
            </a:r>
            <a:endParaRPr dirty="0"/>
          </a:p>
        </p:txBody>
      </p:sp>
      <p:sp>
        <p:nvSpPr>
          <p:cNvPr id="5" name="Rectangle 5"/>
          <p:cNvSpPr>
            <a:spLocks noChangeArrowheads="1"/>
          </p:cNvSpPr>
          <p:nvPr/>
        </p:nvSpPr>
        <p:spPr bwMode="auto">
          <a:xfrm>
            <a:off x="1317600" y="1118095"/>
            <a:ext cx="7298904" cy="3416320"/>
          </a:xfrm>
          <a:prstGeom prst="rect">
            <a:avLst/>
          </a:prstGeom>
          <a:noFill/>
          <a:ln w="12700" cap="sq">
            <a:noFill/>
            <a:miter lim="800000"/>
            <a:headEnd type="none" w="sm" len="sm"/>
            <a:tailEnd type="none" w="sm" len="sm"/>
          </a:ln>
        </p:spPr>
        <p:txBody>
          <a:bodyPr wrap="square">
            <a:spAutoFit/>
          </a:bodyPr>
          <a:lstStyle/>
          <a:p>
            <a:pPr>
              <a:defRPr/>
            </a:pPr>
            <a:r>
              <a:rPr lang="en-US" sz="1800" dirty="0">
                <a:solidFill>
                  <a:schemeClr val="tx2">
                    <a:lumMod val="75000"/>
                  </a:schemeClr>
                </a:solidFill>
                <a:latin typeface="Garamond" panose="02020404030301010803" pitchFamily="18" charset="0"/>
                <a:ea typeface="Arial" charset="0"/>
                <a:cs typeface="Arial" charset="0"/>
              </a:rPr>
              <a:t>Consider the cancer screening classification model. Which of the following statements is correct?</a:t>
            </a:r>
          </a:p>
          <a:p>
            <a:pPr>
              <a:defRPr/>
            </a:pPr>
            <a:endParaRPr lang="en-US" sz="1800" dirty="0">
              <a:solidFill>
                <a:schemeClr val="tx2">
                  <a:lumMod val="75000"/>
                </a:schemeClr>
              </a:solidFill>
              <a:latin typeface="Garamond" panose="02020404030301010803" pitchFamily="18" charset="0"/>
              <a:ea typeface="Arial" charset="0"/>
              <a:cs typeface="Arial" charset="0"/>
            </a:endParaRPr>
          </a:p>
          <a:p>
            <a:pPr>
              <a:defRPr/>
            </a:pPr>
            <a:r>
              <a:rPr lang="en-US" sz="1800" dirty="0">
                <a:solidFill>
                  <a:schemeClr val="tx2">
                    <a:lumMod val="75000"/>
                  </a:schemeClr>
                </a:solidFill>
                <a:latin typeface="Garamond" panose="02020404030301010803" pitchFamily="18" charset="0"/>
                <a:ea typeface="Arial" charset="0"/>
                <a:cs typeface="Arial" charset="0"/>
              </a:rPr>
              <a:t>A. With higher recall, more healthy people are labeled as sick </a:t>
            </a:r>
          </a:p>
          <a:p>
            <a:pPr>
              <a:defRPr/>
            </a:pPr>
            <a:r>
              <a:rPr lang="en-US" sz="1800" dirty="0">
                <a:solidFill>
                  <a:schemeClr val="tx2">
                    <a:lumMod val="75000"/>
                  </a:schemeClr>
                </a:solidFill>
                <a:latin typeface="Garamond" panose="02020404030301010803" pitchFamily="18" charset="0"/>
                <a:ea typeface="Arial" charset="0"/>
                <a:cs typeface="Arial" charset="0"/>
              </a:rPr>
              <a:t>B. With higher specificity, less healthy people are labeled as sick </a:t>
            </a:r>
          </a:p>
          <a:p>
            <a:pPr>
              <a:defRPr/>
            </a:pPr>
            <a:r>
              <a:rPr lang="en-US" sz="1800" dirty="0">
                <a:solidFill>
                  <a:schemeClr val="tx2">
                    <a:lumMod val="75000"/>
                  </a:schemeClr>
                </a:solidFill>
                <a:latin typeface="Garamond" panose="02020404030301010803" pitchFamily="18" charset="0"/>
                <a:ea typeface="Arial" charset="0"/>
                <a:cs typeface="Arial" charset="0"/>
              </a:rPr>
              <a:t>C. With higher specificity, fewer actual cases of disease go undetected</a:t>
            </a:r>
          </a:p>
          <a:p>
            <a:pPr>
              <a:defRPr/>
            </a:pPr>
            <a:r>
              <a:rPr lang="en-US" sz="1800" dirty="0">
                <a:solidFill>
                  <a:schemeClr val="tx2">
                    <a:lumMod val="75000"/>
                  </a:schemeClr>
                </a:solidFill>
                <a:latin typeface="Garamond" panose="02020404030301010803" pitchFamily="18" charset="0"/>
                <a:ea typeface="Arial" charset="0"/>
                <a:cs typeface="Arial" charset="0"/>
              </a:rPr>
              <a:t>D. With lower recall, fewer actual cases of disease go undetected</a:t>
            </a:r>
          </a:p>
          <a:p>
            <a:pPr>
              <a:defRPr/>
            </a:pPr>
            <a:endParaRPr lang="en-US" sz="1800" dirty="0">
              <a:solidFill>
                <a:schemeClr val="tx2">
                  <a:lumMod val="75000"/>
                </a:schemeClr>
              </a:solidFill>
              <a:latin typeface="Garamond" panose="02020404030301010803" pitchFamily="18" charset="0"/>
              <a:ea typeface="Arial" charset="0"/>
              <a:cs typeface="Arial" charset="0"/>
            </a:endParaRPr>
          </a:p>
          <a:p>
            <a:pPr>
              <a:defRPr/>
            </a:pPr>
            <a:r>
              <a:rPr lang="en-US" sz="1800" dirty="0">
                <a:solidFill>
                  <a:schemeClr val="tx2">
                    <a:lumMod val="75000"/>
                  </a:schemeClr>
                </a:solidFill>
                <a:latin typeface="Garamond" panose="02020404030301010803" pitchFamily="18" charset="0"/>
                <a:ea typeface="Arial" charset="0"/>
                <a:cs typeface="Arial" charset="0"/>
              </a:rPr>
              <a:t>The answer is B. The specificity or true false negative rates defines what proportion of negative cases which were correctly identified by the model. In this example, negative cases are healthy people. </a:t>
            </a:r>
          </a:p>
          <a:p>
            <a:pPr>
              <a:defRPr/>
            </a:pPr>
            <a:endParaRPr lang="en-US" sz="1800" dirty="0">
              <a:solidFill>
                <a:schemeClr val="tx2">
                  <a:lumMod val="75000"/>
                </a:schemeClr>
              </a:solidFill>
              <a:latin typeface="Garamond" panose="02020404030301010803" pitchFamily="18" charset="0"/>
              <a:ea typeface="Arial" charset="0"/>
              <a:cs typeface="Arial" charset="0"/>
            </a:endParaRP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89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04907" y="248029"/>
            <a:ext cx="6550705" cy="373856"/>
          </a:xfrm>
        </p:spPr>
        <p:txBody>
          <a:bodyPr>
            <a:normAutofit fontScale="90000"/>
          </a:bodyPr>
          <a:lstStyle/>
          <a:p>
            <a:r>
              <a:rPr lang="en-US" dirty="0"/>
              <a:t>Receiver Operating Characteristic (ROC) curve</a:t>
            </a:r>
            <a:endParaRPr dirty="0"/>
          </a:p>
        </p:txBody>
      </p:sp>
      <p:sp>
        <p:nvSpPr>
          <p:cNvPr id="5" name="Rectangle 5"/>
          <p:cNvSpPr>
            <a:spLocks noChangeArrowheads="1"/>
          </p:cNvSpPr>
          <p:nvPr/>
        </p:nvSpPr>
        <p:spPr bwMode="auto">
          <a:xfrm>
            <a:off x="1456708" y="945050"/>
            <a:ext cx="4108892" cy="3416320"/>
          </a:xfrm>
          <a:prstGeom prst="rect">
            <a:avLst/>
          </a:prstGeom>
          <a:noFill/>
          <a:ln w="12700" cap="sq">
            <a:noFill/>
            <a:miter lim="800000"/>
            <a:headEnd type="none" w="sm" len="sm"/>
            <a:tailEnd type="none" w="sm" len="sm"/>
          </a:ln>
        </p:spPr>
        <p:txBody>
          <a:bodyPr wrap="square">
            <a:spAutoFit/>
          </a:bodyPr>
          <a:lstStyle/>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ROC curves typically feature true positive rate on the Y axis, and false positive rate on the X axis. </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This means that the top left corner of the plot is the “ideal” point - a false positive rate of zero, and a true positive rate of one. </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This is not very realistic, but it does mean that a larger area under the curve (AUC) is usually better.</a:t>
            </a: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4" name="Picture 2" descr="../../_images/sphx_glr_plot_roc_0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845" y="1130400"/>
            <a:ext cx="3750155" cy="2812616"/>
          </a:xfrm>
          <a:prstGeom prst="rect">
            <a:avLst/>
          </a:prstGeom>
          <a:noFill/>
          <a:extLst>
            <a:ext uri="{909E8E84-426E-40DD-AFC4-6F175D3DCCD1}">
              <a14:hiddenFill xmlns:a14="http://schemas.microsoft.com/office/drawing/2010/main">
                <a:solidFill>
                  <a:srgbClr val="FFFFFF"/>
                </a:solidFill>
              </a14:hiddenFill>
            </a:ext>
          </a:extLst>
        </p:spPr>
      </p:pic>
      <p:pic>
        <p:nvPicPr>
          <p:cNvPr id="2" name="6_6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1338" y="4470400"/>
            <a:ext cx="487362" cy="487363"/>
          </a:xfrm>
          <a:prstGeom prst="rect">
            <a:avLst/>
          </a:prstGeom>
        </p:spPr>
      </p:pic>
    </p:spTree>
    <p:extLst>
      <p:ext uri="{BB962C8B-B14F-4D97-AF65-F5344CB8AC3E}">
        <p14:creationId xmlns:p14="http://schemas.microsoft.com/office/powerpoint/2010/main" val="1275177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04907" y="248029"/>
            <a:ext cx="6550705" cy="373856"/>
          </a:xfrm>
        </p:spPr>
        <p:txBody>
          <a:bodyPr>
            <a:normAutofit fontScale="90000"/>
          </a:bodyPr>
          <a:lstStyle/>
          <a:p>
            <a:r>
              <a:rPr lang="en-US" dirty="0"/>
              <a:t>Receiver Operating Characteristic (ROC) curve</a:t>
            </a:r>
            <a:endParaRPr dirty="0"/>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0" name="Picture 2" descr="Image result for roc curve examp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667" y="705599"/>
            <a:ext cx="5702332" cy="4042321"/>
          </a:xfrm>
          <a:prstGeom prst="rect">
            <a:avLst/>
          </a:prstGeom>
          <a:noFill/>
          <a:extLst>
            <a:ext uri="{909E8E84-426E-40DD-AFC4-6F175D3DCCD1}">
              <a14:hiddenFill xmlns:a14="http://schemas.microsoft.com/office/drawing/2010/main">
                <a:solidFill>
                  <a:srgbClr val="FFFFFF"/>
                </a:solidFill>
              </a14:hiddenFill>
            </a:ext>
          </a:extLst>
        </p:spPr>
      </p:pic>
      <p:pic>
        <p:nvPicPr>
          <p:cNvPr id="2" name="6_6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8475" y="4913313"/>
            <a:ext cx="487363" cy="487362"/>
          </a:xfrm>
          <a:prstGeom prst="rect">
            <a:avLst/>
          </a:prstGeom>
        </p:spPr>
      </p:pic>
    </p:spTree>
    <p:extLst>
      <p:ext uri="{BB962C8B-B14F-4D97-AF65-F5344CB8AC3E}">
        <p14:creationId xmlns:p14="http://schemas.microsoft.com/office/powerpoint/2010/main" val="3932433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82711" y="231848"/>
            <a:ext cx="6283394" cy="373856"/>
          </a:xfrm>
        </p:spPr>
        <p:txBody>
          <a:bodyPr>
            <a:normAutofit fontScale="90000"/>
          </a:bodyPr>
          <a:lstStyle/>
          <a:p>
            <a:r>
              <a:rPr lang="en-US" altLang="en-US" dirty="0"/>
              <a:t>Example</a:t>
            </a:r>
            <a:endParaRPr dirty="0"/>
          </a:p>
        </p:txBody>
      </p:sp>
      <p:sp>
        <p:nvSpPr>
          <p:cNvPr id="4" name="Rectangle 3"/>
          <p:cNvSpPr/>
          <p:nvPr/>
        </p:nvSpPr>
        <p:spPr>
          <a:xfrm>
            <a:off x="1519200" y="1167633"/>
            <a:ext cx="7473600" cy="3021340"/>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(caret)</a:t>
            </a:r>
          </a:p>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set.seed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123</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createDataPartition</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list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8F5902"/>
                </a:solidFill>
                <a:latin typeface="Consolas" panose="020B0609020204030204" pitchFamily="49" charset="0"/>
                <a:ea typeface="Cambria" panose="02040503050406030204" pitchFamily="18" charset="0"/>
                <a:cs typeface="Times New Roman" panose="02020603050405020304" pitchFamily="18" charset="0"/>
              </a:rPr>
              <a:t>FALSE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Default_Train</a:t>
            </a:r>
            <a:r>
              <a:rPr lang="en-US" sz="1400" dirty="0">
                <a:latin typeface="Consolas" panose="020B0609020204030204" pitchFamily="49" charset="0"/>
                <a:ea typeface="Cambria" panose="02040503050406030204" pitchFamily="18" charset="0"/>
                <a:cs typeface="Times New Roman" panose="02020603050405020304" pitchFamily="18" charset="0"/>
              </a:rPr>
              <a:t>&lt;-Default[</a:t>
            </a:r>
            <a:r>
              <a:rPr lang="en-US" sz="14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400" dirty="0">
                <a:latin typeface="Consolas" panose="020B0609020204030204" pitchFamily="49" charset="0"/>
                <a:ea typeface="Cambria" panose="02040503050406030204" pitchFamily="18" charset="0"/>
                <a:cs typeface="Times New Roman" panose="02020603050405020304" pitchFamily="18" charset="0"/>
              </a:rPr>
              <a:t>&lt;-Default[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Index_Train</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student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income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balance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err="1">
                <a:latin typeface="Consolas" panose="020B0609020204030204" pitchFamily="49" charset="0"/>
                <a:ea typeface="Cambria" panose="02040503050406030204" pitchFamily="18" charset="0"/>
                <a:cs typeface="Times New Roman" panose="02020603050405020304" pitchFamily="18" charset="0"/>
              </a:rPr>
              <a:t>Default_Train</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family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'binomial'</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prob</a:t>
            </a:r>
            <a:r>
              <a:rPr lang="en-US" sz="1400" dirty="0">
                <a:latin typeface="Consolas" panose="020B0609020204030204" pitchFamily="49" charset="0"/>
                <a:ea typeface="Cambria" panose="02040503050406030204" pitchFamily="18" charset="0"/>
                <a:cs typeface="Times New Roman" panose="02020603050405020304" pitchFamily="18" charset="0"/>
              </a:rPr>
              <a:t>&lt;-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Model,Default_Test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type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"response"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ifelse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prob</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0.2</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6_6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988" y="4764088"/>
            <a:ext cx="487362" cy="487362"/>
          </a:xfrm>
          <a:prstGeom prst="rect">
            <a:avLst/>
          </a:prstGeom>
        </p:spPr>
      </p:pic>
    </p:spTree>
    <p:extLst>
      <p:ext uri="{BB962C8B-B14F-4D97-AF65-F5344CB8AC3E}">
        <p14:creationId xmlns:p14="http://schemas.microsoft.com/office/powerpoint/2010/main" val="2727892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62975" y="231848"/>
            <a:ext cx="6303129" cy="373856"/>
          </a:xfrm>
        </p:spPr>
        <p:txBody>
          <a:bodyPr>
            <a:normAutofit fontScale="90000"/>
          </a:bodyPr>
          <a:lstStyle/>
          <a:p>
            <a:r>
              <a:rPr lang="en-US" altLang="en-US" dirty="0"/>
              <a:t>Example</a:t>
            </a:r>
            <a:endParaRPr dirty="0"/>
          </a:p>
        </p:txBody>
      </p:sp>
      <p:sp>
        <p:nvSpPr>
          <p:cNvPr id="12" name="Rectangle 11"/>
          <p:cNvSpPr/>
          <p:nvPr/>
        </p:nvSpPr>
        <p:spPr>
          <a:xfrm>
            <a:off x="1634400" y="792904"/>
            <a:ext cx="7401600" cy="3883114"/>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confusionMatrix</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class_prediction</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Default_Test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positive=</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Confusion Matrix and Statistics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Reference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Prediction   No  Yes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No  2824   37</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Yes   76   62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Accuracy : 0.9623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No Information Rate : 0.967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Sensitivity : 0.62626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Specificity : 0.97379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'Positive' Class : Yes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p>
        </p:txBody>
      </p:sp>
      <p:pic>
        <p:nvPicPr>
          <p:cNvPr id="2" name="6_6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8638" y="4535488"/>
            <a:ext cx="487362" cy="487362"/>
          </a:xfrm>
          <a:prstGeom prst="rect">
            <a:avLst/>
          </a:prstGeom>
        </p:spPr>
      </p:pic>
    </p:spTree>
    <p:extLst>
      <p:ext uri="{BB962C8B-B14F-4D97-AF65-F5344CB8AC3E}">
        <p14:creationId xmlns:p14="http://schemas.microsoft.com/office/powerpoint/2010/main" val="1126923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4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62975" y="231848"/>
            <a:ext cx="6303129" cy="373856"/>
          </a:xfrm>
        </p:spPr>
        <p:txBody>
          <a:bodyPr>
            <a:normAutofit fontScale="90000"/>
          </a:bodyPr>
          <a:lstStyle/>
          <a:p>
            <a:r>
              <a:rPr lang="en-US" altLang="en-US" dirty="0"/>
              <a:t>Example</a:t>
            </a:r>
            <a:endParaRPr dirty="0"/>
          </a:p>
        </p:txBody>
      </p:sp>
      <p:sp>
        <p:nvSpPr>
          <p:cNvPr id="5" name="Rectangle 5"/>
          <p:cNvSpPr>
            <a:spLocks noChangeArrowheads="1"/>
          </p:cNvSpPr>
          <p:nvPr/>
        </p:nvSpPr>
        <p:spPr bwMode="auto">
          <a:xfrm>
            <a:off x="1827768" y="773079"/>
            <a:ext cx="7007046" cy="292388"/>
          </a:xfrm>
          <a:prstGeom prst="rect">
            <a:avLst/>
          </a:prstGeom>
          <a:noFill/>
          <a:ln w="12700" cap="sq">
            <a:noFill/>
            <a:miter lim="800000"/>
            <a:headEnd type="none" w="sm" len="sm"/>
            <a:tailEnd type="none" w="sm" len="sm"/>
          </a:ln>
        </p:spPr>
        <p:txBody>
          <a:bodyPr wrap="square">
            <a:spAutoFit/>
          </a:bodyPr>
          <a:lstStyle/>
          <a:p>
            <a:pPr latinLnBrk="1">
              <a:spcAft>
                <a:spcPts val="1000"/>
              </a:spcAft>
            </a:pPr>
            <a:endParaRPr lang="en-US" sz="1300" dirty="0">
              <a:solidFill>
                <a:schemeClr val="tx2">
                  <a:lumMod val="75000"/>
                </a:schemeClr>
              </a:solidFill>
              <a:latin typeface="Garamond" panose="02020404030301010803" pitchFamily="18" charset="0"/>
              <a:ea typeface="Arial" charset="0"/>
              <a:cs typeface="Arial" charset="0"/>
            </a:endParaRPr>
          </a:p>
        </p:txBody>
      </p:sp>
      <p:sp>
        <p:nvSpPr>
          <p:cNvPr id="3" name="Rectangle 2"/>
          <p:cNvSpPr/>
          <p:nvPr/>
        </p:nvSpPr>
        <p:spPr>
          <a:xfrm>
            <a:off x="1977891" y="823753"/>
            <a:ext cx="6706800" cy="954107"/>
          </a:xfrm>
          <a:prstGeom prst="rect">
            <a:avLst/>
          </a:prstGeom>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prediction</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prob,Default_Test</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default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roc.perf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performance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measure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tpr</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x.measure</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fpr</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roc.perf</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abline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12" name="Picture"/>
          <p:cNvPicPr/>
          <p:nvPr/>
        </p:nvPicPr>
        <p:blipFill rotWithShape="1">
          <a:blip r:embed="rId5"/>
          <a:srcRect l="-737" t="15556" r="6519"/>
          <a:stretch/>
        </p:blipFill>
        <p:spPr bwMode="auto">
          <a:xfrm>
            <a:off x="4406401" y="1483200"/>
            <a:ext cx="4224504" cy="3210000"/>
          </a:xfrm>
          <a:prstGeom prst="rect">
            <a:avLst/>
          </a:prstGeom>
          <a:noFill/>
          <a:ln w="9525">
            <a:noFill/>
            <a:headEnd/>
            <a:tailEnd/>
          </a:ln>
        </p:spPr>
      </p:pic>
      <p:pic>
        <p:nvPicPr>
          <p:cNvPr id="2" name="6_6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6713" y="4562475"/>
            <a:ext cx="487362" cy="487363"/>
          </a:xfrm>
          <a:prstGeom prst="rect">
            <a:avLst/>
          </a:prstGeom>
        </p:spPr>
      </p:pic>
    </p:spTree>
    <p:extLst>
      <p:ext uri="{BB962C8B-B14F-4D97-AF65-F5344CB8AC3E}">
        <p14:creationId xmlns:p14="http://schemas.microsoft.com/office/powerpoint/2010/main" val="19315696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36661" y="231848"/>
            <a:ext cx="6329443" cy="373856"/>
          </a:xfrm>
        </p:spPr>
        <p:txBody>
          <a:bodyPr>
            <a:normAutofit fontScale="90000"/>
          </a:bodyPr>
          <a:lstStyle/>
          <a:p>
            <a:r>
              <a:rPr lang="en-US" altLang="en-US" dirty="0"/>
              <a:t>Example</a:t>
            </a:r>
            <a:endParaRPr dirty="0"/>
          </a:p>
        </p:txBody>
      </p:sp>
      <p:sp>
        <p:nvSpPr>
          <p:cNvPr id="5" name="Rectangle 5"/>
          <p:cNvSpPr>
            <a:spLocks noChangeArrowheads="1"/>
          </p:cNvSpPr>
          <p:nvPr/>
        </p:nvSpPr>
        <p:spPr bwMode="auto">
          <a:xfrm>
            <a:off x="1616088" y="805544"/>
            <a:ext cx="7031112" cy="1426031"/>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auc.perf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performance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measure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auc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auc.perf</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y.values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0.9540195</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acc.perf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performance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measure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acc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acc.perf</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6" name="Picture"/>
          <p:cNvPicPr/>
          <p:nvPr/>
        </p:nvPicPr>
        <p:blipFill rotWithShape="1">
          <a:blip r:embed="rId5"/>
          <a:srcRect t="16678" r="4656" b="5391"/>
          <a:stretch/>
        </p:blipFill>
        <p:spPr bwMode="auto">
          <a:xfrm>
            <a:off x="5299200" y="2037600"/>
            <a:ext cx="3614400" cy="2620800"/>
          </a:xfrm>
          <a:prstGeom prst="rect">
            <a:avLst/>
          </a:prstGeom>
          <a:noFill/>
          <a:ln w="9525">
            <a:noFill/>
            <a:headEnd/>
            <a:tailEnd/>
          </a:ln>
        </p:spPr>
      </p:pic>
      <p:pic>
        <p:nvPicPr>
          <p:cNvPr id="2" name="6_6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988" y="4630738"/>
            <a:ext cx="487362" cy="487362"/>
          </a:xfrm>
          <a:prstGeom prst="rect">
            <a:avLst/>
          </a:prstGeom>
        </p:spPr>
      </p:pic>
    </p:spTree>
    <p:extLst>
      <p:ext uri="{BB962C8B-B14F-4D97-AF65-F5344CB8AC3E}">
        <p14:creationId xmlns:p14="http://schemas.microsoft.com/office/powerpoint/2010/main" val="2103808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3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36661" y="231848"/>
            <a:ext cx="6329443" cy="373856"/>
          </a:xfrm>
        </p:spPr>
        <p:txBody>
          <a:bodyPr>
            <a:normAutofit fontScale="90000"/>
          </a:bodyPr>
          <a:lstStyle/>
          <a:p>
            <a:r>
              <a:rPr lang="en-US" altLang="en-US" dirty="0"/>
              <a:t>Asymmetric Costs</a:t>
            </a:r>
            <a:endParaRPr dirty="0"/>
          </a:p>
        </p:txBody>
      </p:sp>
      <p:sp>
        <p:nvSpPr>
          <p:cNvPr id="5" name="Rectangle 5"/>
          <p:cNvSpPr>
            <a:spLocks noChangeArrowheads="1"/>
          </p:cNvSpPr>
          <p:nvPr/>
        </p:nvSpPr>
        <p:spPr bwMode="auto">
          <a:xfrm>
            <a:off x="1885826" y="855944"/>
            <a:ext cx="7031112" cy="523220"/>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rec.perf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performance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measure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"rec"</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rec.perf</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7" name="Picture"/>
          <p:cNvPicPr/>
          <p:nvPr/>
        </p:nvPicPr>
        <p:blipFill rotWithShape="1">
          <a:blip r:embed="rId5"/>
          <a:srcRect t="18597" r="6516" b="4254"/>
          <a:stretch/>
        </p:blipFill>
        <p:spPr bwMode="auto">
          <a:xfrm>
            <a:off x="4586400" y="1922400"/>
            <a:ext cx="4118400" cy="2685600"/>
          </a:xfrm>
          <a:prstGeom prst="rect">
            <a:avLst/>
          </a:prstGeom>
          <a:noFill/>
          <a:ln w="9525">
            <a:noFill/>
            <a:headEnd/>
            <a:tailEnd/>
          </a:ln>
        </p:spPr>
      </p:pic>
      <p:pic>
        <p:nvPicPr>
          <p:cNvPr id="2" name="6_6_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1963" y="4724400"/>
            <a:ext cx="487362" cy="487363"/>
          </a:xfrm>
          <a:prstGeom prst="rect">
            <a:avLst/>
          </a:prstGeom>
        </p:spPr>
      </p:pic>
    </p:spTree>
    <p:extLst>
      <p:ext uri="{BB962C8B-B14F-4D97-AF65-F5344CB8AC3E}">
        <p14:creationId xmlns:p14="http://schemas.microsoft.com/office/powerpoint/2010/main" val="287541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36661" y="231848"/>
            <a:ext cx="6329443" cy="373856"/>
          </a:xfrm>
        </p:spPr>
        <p:txBody>
          <a:bodyPr>
            <a:normAutofit fontScale="90000"/>
          </a:bodyPr>
          <a:lstStyle/>
          <a:p>
            <a:r>
              <a:rPr lang="en-US" altLang="en-US" dirty="0"/>
              <a:t>Example</a:t>
            </a:r>
            <a:endParaRPr dirty="0"/>
          </a:p>
        </p:txBody>
      </p:sp>
      <p:sp>
        <p:nvSpPr>
          <p:cNvPr id="5" name="Rectangle 5"/>
          <p:cNvSpPr>
            <a:spLocks noChangeArrowheads="1"/>
          </p:cNvSpPr>
          <p:nvPr/>
        </p:nvSpPr>
        <p:spPr bwMode="auto">
          <a:xfrm>
            <a:off x="1885826" y="855944"/>
            <a:ext cx="7031112" cy="523220"/>
          </a:xfrm>
          <a:prstGeom prst="rect">
            <a:avLst/>
          </a:prstGeom>
          <a:noFill/>
          <a:ln w="12700" cap="sq">
            <a:noFill/>
            <a:miter lim="800000"/>
            <a:headEnd type="none" w="sm" len="sm"/>
            <a:tailEnd type="none" w="sm" len="sm"/>
          </a:ln>
        </p:spPr>
        <p:txBody>
          <a:bodyPr wrap="square">
            <a:spAutoFit/>
          </a:bodyPr>
          <a:lstStyle/>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prec.perf</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performance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measure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prec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prec.perf</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6" name="Picture"/>
          <p:cNvPicPr/>
          <p:nvPr/>
        </p:nvPicPr>
        <p:blipFill rotWithShape="1">
          <a:blip r:embed="rId5"/>
          <a:srcRect t="17279"/>
          <a:stretch/>
        </p:blipFill>
        <p:spPr bwMode="auto">
          <a:xfrm>
            <a:off x="4838400" y="1728000"/>
            <a:ext cx="4172138" cy="2806800"/>
          </a:xfrm>
          <a:prstGeom prst="rect">
            <a:avLst/>
          </a:prstGeom>
          <a:noFill/>
          <a:ln w="9525">
            <a:noFill/>
            <a:headEnd/>
            <a:tailEnd/>
          </a:ln>
        </p:spPr>
      </p:pic>
      <p:pic>
        <p:nvPicPr>
          <p:cNvPr id="2" name="6_6_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9288" y="4670425"/>
            <a:ext cx="487362" cy="487363"/>
          </a:xfrm>
          <a:prstGeom prst="rect">
            <a:avLst/>
          </a:prstGeom>
        </p:spPr>
      </p:pic>
    </p:spTree>
    <p:extLst>
      <p:ext uri="{BB962C8B-B14F-4D97-AF65-F5344CB8AC3E}">
        <p14:creationId xmlns:p14="http://schemas.microsoft.com/office/powerpoint/2010/main" val="1940259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871201" y="1421672"/>
            <a:ext cx="4557600" cy="2139047"/>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The accuracy of a classification model is the fraction of predicted values that are correctly classified</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Accuracy= (TP+TN)/(TP+TN+FP+FN)</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051244" y="273170"/>
            <a:ext cx="6567488" cy="373856"/>
          </a:xfrm>
        </p:spPr>
        <p:txBody>
          <a:bodyPr>
            <a:normAutofit fontScale="90000"/>
          </a:bodyPr>
          <a:lstStyle/>
          <a:p>
            <a:r>
              <a:rPr lang="en-US" altLang="en-US" dirty="0"/>
              <a:t>Accuracy</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3056406348"/>
              </p:ext>
            </p:extLst>
          </p:nvPr>
        </p:nvGraphicFramePr>
        <p:xfrm>
          <a:off x="5480260" y="1106818"/>
          <a:ext cx="3325176" cy="2768753"/>
        </p:xfrm>
        <a:graphic>
          <a:graphicData uri="http://schemas.openxmlformats.org/drawingml/2006/table">
            <a:tbl>
              <a:tblPr/>
              <a:tblGrid>
                <a:gridCol w="831294">
                  <a:extLst>
                    <a:ext uri="{9D8B030D-6E8A-4147-A177-3AD203B41FA5}">
                      <a16:colId xmlns:a16="http://schemas.microsoft.com/office/drawing/2014/main" val="3092108129"/>
                    </a:ext>
                  </a:extLst>
                </a:gridCol>
                <a:gridCol w="831294">
                  <a:extLst>
                    <a:ext uri="{9D8B030D-6E8A-4147-A177-3AD203B41FA5}">
                      <a16:colId xmlns:a16="http://schemas.microsoft.com/office/drawing/2014/main" val="524101475"/>
                    </a:ext>
                  </a:extLst>
                </a:gridCol>
                <a:gridCol w="831294">
                  <a:extLst>
                    <a:ext uri="{9D8B030D-6E8A-4147-A177-3AD203B41FA5}">
                      <a16:colId xmlns:a16="http://schemas.microsoft.com/office/drawing/2014/main" val="2891452845"/>
                    </a:ext>
                  </a:extLst>
                </a:gridCol>
                <a:gridCol w="831294">
                  <a:extLst>
                    <a:ext uri="{9D8B030D-6E8A-4147-A177-3AD203B41FA5}">
                      <a16:colId xmlns:a16="http://schemas.microsoft.com/office/drawing/2014/main" val="1879967985"/>
                    </a:ext>
                  </a:extLst>
                </a:gridCol>
              </a:tblGrid>
              <a:tr h="428642">
                <a:tc rowSpan="2" gridSpan="2">
                  <a:txBody>
                    <a:bodyPr/>
                    <a:lstStyle/>
                    <a:p>
                      <a:pPr algn="ctr"/>
                      <a:endParaRPr lang="en-US" sz="120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rowSpan="2" hMerge="1">
                  <a:txBody>
                    <a:bodyPr/>
                    <a:lstStyle/>
                    <a:p>
                      <a:endParaRPr lang="en-US"/>
                    </a:p>
                  </a:txBody>
                  <a:tcPr/>
                </a:tc>
                <a:tc gridSpan="2">
                  <a:txBody>
                    <a:bodyPr/>
                    <a:lstStyle/>
                    <a:p>
                      <a:pPr algn="ctr"/>
                      <a:r>
                        <a:rPr lang="en-US" sz="1200">
                          <a:effectLst/>
                        </a:rPr>
                        <a:t>Predicted</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hMerge="1">
                  <a:txBody>
                    <a:bodyPr/>
                    <a:lstStyle/>
                    <a:p>
                      <a:endParaRPr lang="en-US"/>
                    </a:p>
                  </a:txBody>
                  <a:tcPr/>
                </a:tc>
                <a:extLst>
                  <a:ext uri="{0D108BD9-81ED-4DB2-BD59-A6C34878D82A}">
                    <a16:rowId xmlns:a16="http://schemas.microsoft.com/office/drawing/2014/main" val="3138155158"/>
                  </a:ext>
                </a:extLst>
              </a:tr>
              <a:tr h="780037">
                <a:tc gridSpan="2" vMerge="1">
                  <a:txBody>
                    <a:bodyPr/>
                    <a:lstStyle/>
                    <a:p>
                      <a:endParaRPr lang="en-US"/>
                    </a:p>
                  </a:txBody>
                  <a:tcPr/>
                </a:tc>
                <a:tc hMerge="1" vMerge="1">
                  <a:txBody>
                    <a:bodyPr/>
                    <a:lstStyle/>
                    <a:p>
                      <a:endParaRPr lang="en-US"/>
                    </a:p>
                  </a:txBody>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617495501"/>
                  </a:ext>
                </a:extLst>
              </a:tr>
              <a:tr h="780037">
                <a:tc rowSpan="2">
                  <a:txBody>
                    <a:bodyPr/>
                    <a:lstStyle/>
                    <a:p>
                      <a:pPr algn="ctr"/>
                      <a:r>
                        <a:rPr lang="en-US" sz="1200">
                          <a:effectLst/>
                        </a:rPr>
                        <a:t>Actual</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TN</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1706790617"/>
                  </a:ext>
                </a:extLst>
              </a:tr>
              <a:tr h="780037">
                <a:tc vMerge="1">
                  <a:txBody>
                    <a:bodyPr/>
                    <a:lstStyle/>
                    <a:p>
                      <a:endParaRPr lang="en-US"/>
                    </a:p>
                  </a:txBody>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FN</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2675353329"/>
                  </a:ext>
                </a:extLst>
              </a:tr>
            </a:tbl>
          </a:graphicData>
        </a:graphic>
      </p:graphicFrame>
      <p:pic>
        <p:nvPicPr>
          <p:cNvPr id="2" name="6_6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8950" y="4576763"/>
            <a:ext cx="487363" cy="487362"/>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621131" y="896072"/>
            <a:ext cx="7256469" cy="4185761"/>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Assumes equal cost for both kinds of errors</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is 99% accuracy good?</a:t>
            </a:r>
          </a:p>
          <a:p>
            <a:pPr lvl="1">
              <a:defRPr/>
            </a:pPr>
            <a:r>
              <a:rPr lang="en-US" sz="1900" dirty="0">
                <a:solidFill>
                  <a:schemeClr val="tx2">
                    <a:lumMod val="75000"/>
                  </a:schemeClr>
                </a:solidFill>
                <a:latin typeface="Garamond" panose="02020404030301010803" pitchFamily="18" charset="0"/>
                <a:ea typeface="Arial" charset="0"/>
                <a:cs typeface="Arial" charset="0"/>
              </a:rPr>
              <a:t>– can be excellent, good, mediocre, poor, terrible</a:t>
            </a:r>
          </a:p>
          <a:p>
            <a:pPr lvl="1">
              <a:defRPr/>
            </a:pPr>
            <a:r>
              <a:rPr lang="en-US" sz="1900" dirty="0">
                <a:solidFill>
                  <a:schemeClr val="tx2">
                    <a:lumMod val="75000"/>
                  </a:schemeClr>
                </a:solidFill>
                <a:latin typeface="Garamond" panose="02020404030301010803" pitchFamily="18" charset="0"/>
                <a:ea typeface="Arial" charset="0"/>
                <a:cs typeface="Arial" charset="0"/>
              </a:rPr>
              <a:t>– depends on problem</a:t>
            </a:r>
          </a:p>
          <a:p>
            <a:pPr lvl="1">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Let’s consider a cancer detection classification model. Suppose only 0.01% of screened patients are diagnosed with cancer. Now imagine a dumb classifier that classifies all patents as not having cancer. What is the accuracy of this model?</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900" dirty="0">
                <a:solidFill>
                  <a:schemeClr val="tx2">
                    <a:lumMod val="75000"/>
                  </a:schemeClr>
                </a:solidFill>
                <a:latin typeface="Garamond" panose="02020404030301010803" pitchFamily="18" charset="0"/>
                <a:ea typeface="Arial" charset="0"/>
                <a:cs typeface="Arial" charset="0"/>
              </a:rPr>
              <a:t>The accuracy is 99.99% since it classifies 99.99% of the patients correctly, but obviously it is a useless classifier!  </a:t>
            </a:r>
          </a:p>
          <a:p>
            <a:pPr marL="342900" indent="-342900">
              <a:buFont typeface="Wingdings" panose="05000000000000000000" pitchFamily="2" charset="2"/>
              <a:buChar char="§"/>
              <a:defRPr/>
            </a:pPr>
            <a:endParaRPr lang="en-US" sz="19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051244" y="359570"/>
            <a:ext cx="6567488" cy="373856"/>
          </a:xfrm>
        </p:spPr>
        <p:txBody>
          <a:bodyPr>
            <a:normAutofit fontScale="90000"/>
          </a:bodyPr>
          <a:lstStyle/>
          <a:p>
            <a:r>
              <a:rPr lang="en-US" altLang="en-US" dirty="0"/>
              <a:t>Accuracy</a:t>
            </a:r>
            <a:endParaRPr dirty="0"/>
          </a:p>
        </p:txBody>
      </p:sp>
      <p:pic>
        <p:nvPicPr>
          <p:cNvPr id="2" name="6_6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988" y="4549775"/>
            <a:ext cx="487362" cy="487363"/>
          </a:xfrm>
          <a:prstGeom prst="rect">
            <a:avLst/>
          </a:prstGeom>
        </p:spPr>
      </p:pic>
    </p:spTree>
    <p:extLst>
      <p:ext uri="{BB962C8B-B14F-4D97-AF65-F5344CB8AC3E}">
        <p14:creationId xmlns:p14="http://schemas.microsoft.com/office/powerpoint/2010/main" val="361493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Recall (Sensitivity)</a:t>
            </a:r>
            <a:endParaRPr dirty="0"/>
          </a:p>
        </p:txBody>
      </p:sp>
      <p:sp>
        <p:nvSpPr>
          <p:cNvPr id="5" name="Rectangle 5"/>
          <p:cNvSpPr>
            <a:spLocks noChangeArrowheads="1"/>
          </p:cNvSpPr>
          <p:nvPr/>
        </p:nvSpPr>
        <p:spPr bwMode="auto">
          <a:xfrm>
            <a:off x="1267200" y="844495"/>
            <a:ext cx="4153416" cy="3693319"/>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We observed that accuracy is not a good measure of performance, especially for imbalanced data categories.</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Intuitively, we should maximize the ability of a model to find all the relevant cases within a dataset. This is called “Recall” or “Sensitivity”.</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Formally, recall is the number of true positives divided by the number of true positives plus the number of false negatives.</a:t>
            </a: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94379657"/>
              </p:ext>
            </p:extLst>
          </p:nvPr>
        </p:nvGraphicFramePr>
        <p:xfrm>
          <a:off x="5552260" y="844495"/>
          <a:ext cx="3325176" cy="2768753"/>
        </p:xfrm>
        <a:graphic>
          <a:graphicData uri="http://schemas.openxmlformats.org/drawingml/2006/table">
            <a:tbl>
              <a:tblPr/>
              <a:tblGrid>
                <a:gridCol w="831294">
                  <a:extLst>
                    <a:ext uri="{9D8B030D-6E8A-4147-A177-3AD203B41FA5}">
                      <a16:colId xmlns:a16="http://schemas.microsoft.com/office/drawing/2014/main" val="3092108129"/>
                    </a:ext>
                  </a:extLst>
                </a:gridCol>
                <a:gridCol w="831294">
                  <a:extLst>
                    <a:ext uri="{9D8B030D-6E8A-4147-A177-3AD203B41FA5}">
                      <a16:colId xmlns:a16="http://schemas.microsoft.com/office/drawing/2014/main" val="524101475"/>
                    </a:ext>
                  </a:extLst>
                </a:gridCol>
                <a:gridCol w="831294">
                  <a:extLst>
                    <a:ext uri="{9D8B030D-6E8A-4147-A177-3AD203B41FA5}">
                      <a16:colId xmlns:a16="http://schemas.microsoft.com/office/drawing/2014/main" val="2891452845"/>
                    </a:ext>
                  </a:extLst>
                </a:gridCol>
                <a:gridCol w="831294">
                  <a:extLst>
                    <a:ext uri="{9D8B030D-6E8A-4147-A177-3AD203B41FA5}">
                      <a16:colId xmlns:a16="http://schemas.microsoft.com/office/drawing/2014/main" val="1879967985"/>
                    </a:ext>
                  </a:extLst>
                </a:gridCol>
              </a:tblGrid>
              <a:tr h="428642">
                <a:tc rowSpan="2" gridSpan="2">
                  <a:txBody>
                    <a:bodyPr/>
                    <a:lstStyle/>
                    <a:p>
                      <a:pPr algn="ctr"/>
                      <a:endParaRPr lang="en-US" sz="120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rowSpan="2" hMerge="1">
                  <a:txBody>
                    <a:bodyPr/>
                    <a:lstStyle/>
                    <a:p>
                      <a:endParaRPr lang="en-US"/>
                    </a:p>
                  </a:txBody>
                  <a:tcPr/>
                </a:tc>
                <a:tc gridSpan="2">
                  <a:txBody>
                    <a:bodyPr/>
                    <a:lstStyle/>
                    <a:p>
                      <a:pPr algn="ctr"/>
                      <a:r>
                        <a:rPr lang="en-US" sz="1200">
                          <a:effectLst/>
                        </a:rPr>
                        <a:t>Predicted</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hMerge="1">
                  <a:txBody>
                    <a:bodyPr/>
                    <a:lstStyle/>
                    <a:p>
                      <a:endParaRPr lang="en-US"/>
                    </a:p>
                  </a:txBody>
                  <a:tcPr/>
                </a:tc>
                <a:extLst>
                  <a:ext uri="{0D108BD9-81ED-4DB2-BD59-A6C34878D82A}">
                    <a16:rowId xmlns:a16="http://schemas.microsoft.com/office/drawing/2014/main" val="3138155158"/>
                  </a:ext>
                </a:extLst>
              </a:tr>
              <a:tr h="780037">
                <a:tc gridSpan="2" vMerge="1">
                  <a:txBody>
                    <a:bodyPr/>
                    <a:lstStyle/>
                    <a:p>
                      <a:endParaRPr lang="en-US"/>
                    </a:p>
                  </a:txBody>
                  <a:tcPr/>
                </a:tc>
                <a:tc hMerge="1" vMerge="1">
                  <a:txBody>
                    <a:bodyPr/>
                    <a:lstStyle/>
                    <a:p>
                      <a:endParaRPr lang="en-US"/>
                    </a:p>
                  </a:txBody>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617495501"/>
                  </a:ext>
                </a:extLst>
              </a:tr>
              <a:tr h="780037">
                <a:tc rowSpan="2">
                  <a:txBody>
                    <a:bodyPr/>
                    <a:lstStyle/>
                    <a:p>
                      <a:pPr algn="ctr"/>
                      <a:r>
                        <a:rPr lang="en-US" sz="1200" dirty="0">
                          <a:effectLst/>
                        </a:rPr>
                        <a:t>Actual</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TN</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1706790617"/>
                  </a:ext>
                </a:extLst>
              </a:tr>
              <a:tr h="780037">
                <a:tc vMerge="1">
                  <a:txBody>
                    <a:bodyPr/>
                    <a:lstStyle/>
                    <a:p>
                      <a:endParaRPr lang="en-US"/>
                    </a:p>
                  </a:txBody>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FN</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2675353329"/>
                  </a:ext>
                </a:extLst>
              </a:tr>
            </a:tbl>
          </a:graphicData>
        </a:graphic>
      </p:graphicFrame>
      <mc:AlternateContent xmlns:mc="http://schemas.openxmlformats.org/markup-compatibility/2006" xmlns:a14="http://schemas.microsoft.com/office/drawing/2010/main">
        <mc:Choice Requires="a14">
          <p:sp>
            <p:nvSpPr>
              <p:cNvPr id="4" name="Rectangle 3"/>
              <p:cNvSpPr/>
              <p:nvPr/>
            </p:nvSpPr>
            <p:spPr>
              <a:xfrm>
                <a:off x="6037680" y="3873521"/>
                <a:ext cx="2213520" cy="5574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𝑅𝑒𝑐𝑎𝑙𝑙</m:t>
                      </m:r>
                      <m:r>
                        <a:rPr lang="en-US" sz="1600" i="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0">
                              <a:latin typeface="Cambria Math" panose="02040503050406030204" pitchFamily="18" charset="0"/>
                            </a:rPr>
                            <m:t>   </m:t>
                          </m:r>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𝐹</m:t>
                          </m:r>
                          <m:r>
                            <a:rPr lang="en-US" sz="1600" b="0" i="1" smtClean="0">
                              <a:latin typeface="Cambria Math" panose="02040503050406030204" pitchFamily="18" charset="0"/>
                            </a:rPr>
                            <m:t>𝑁</m:t>
                          </m:r>
                        </m:den>
                      </m:f>
                    </m:oMath>
                  </m:oMathPara>
                </a14:m>
                <a:endParaRPr 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6037680" y="3873521"/>
                <a:ext cx="2213520" cy="557460"/>
              </a:xfrm>
              <a:prstGeom prst="rect">
                <a:avLst/>
              </a:prstGeom>
              <a:blipFill>
                <a:blip r:embed="rId5"/>
                <a:stretch>
                  <a:fillRect/>
                </a:stretch>
              </a:blipFill>
            </p:spPr>
            <p:txBody>
              <a:bodyPr/>
              <a:lstStyle/>
              <a:p>
                <a:r>
                  <a:rPr lang="en-US">
                    <a:noFill/>
                  </a:rPr>
                  <a:t> </a:t>
                </a:r>
              </a:p>
            </p:txBody>
          </p:sp>
        </mc:Fallback>
      </mc:AlternateContent>
      <p:pic>
        <p:nvPicPr>
          <p:cNvPr id="2" name="6_6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5600" y="4641850"/>
            <a:ext cx="487363" cy="487363"/>
          </a:xfrm>
          <a:prstGeom prst="rect">
            <a:avLst/>
          </a:prstGeom>
        </p:spPr>
      </p:pic>
    </p:spTree>
    <p:extLst>
      <p:ext uri="{BB962C8B-B14F-4D97-AF65-F5344CB8AC3E}">
        <p14:creationId xmlns:p14="http://schemas.microsoft.com/office/powerpoint/2010/main" val="937453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Quiz: Test Your Knowledge</a:t>
            </a:r>
            <a:endParaRPr dirty="0"/>
          </a:p>
        </p:txBody>
      </p:sp>
      <p:sp>
        <p:nvSpPr>
          <p:cNvPr id="5" name="Rectangle 5"/>
          <p:cNvSpPr>
            <a:spLocks noChangeArrowheads="1"/>
          </p:cNvSpPr>
          <p:nvPr/>
        </p:nvSpPr>
        <p:spPr bwMode="auto">
          <a:xfrm>
            <a:off x="1317600" y="1118095"/>
            <a:ext cx="7298904" cy="2862322"/>
          </a:xfrm>
          <a:prstGeom prst="rect">
            <a:avLst/>
          </a:prstGeom>
          <a:noFill/>
          <a:ln w="12700" cap="sq">
            <a:noFill/>
            <a:miter lim="800000"/>
            <a:headEnd type="none" w="sm" len="sm"/>
            <a:tailEnd type="none" w="sm" len="sm"/>
          </a:ln>
        </p:spPr>
        <p:txBody>
          <a:bodyPr wrap="square">
            <a:spAutoFit/>
          </a:bodyPr>
          <a:lstStyle/>
          <a:p>
            <a:pPr>
              <a:defRPr/>
            </a:pPr>
            <a:r>
              <a:rPr lang="en-US" sz="1800" dirty="0">
                <a:solidFill>
                  <a:schemeClr val="tx2">
                    <a:lumMod val="75000"/>
                  </a:schemeClr>
                </a:solidFill>
                <a:latin typeface="Garamond" panose="02020404030301010803" pitchFamily="18" charset="0"/>
                <a:ea typeface="Arial" charset="0"/>
                <a:cs typeface="Arial" charset="0"/>
              </a:rPr>
              <a:t>What is the Recall for the classifier in the previous example which would classify all patients as not having cancer?</a:t>
            </a:r>
          </a:p>
          <a:p>
            <a:pP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1</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0.5</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0</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Can not say</a:t>
            </a:r>
          </a:p>
          <a:p>
            <a:pPr marL="342900" indent="-342900">
              <a:buAutoNum type="alphaUcParenR"/>
              <a:defRPr/>
            </a:pPr>
            <a:endParaRPr lang="en-US" sz="1800" dirty="0">
              <a:solidFill>
                <a:schemeClr val="tx2">
                  <a:lumMod val="75000"/>
                </a:schemeClr>
              </a:solidFill>
              <a:latin typeface="Garamond" panose="02020404030301010803" pitchFamily="18" charset="0"/>
              <a:ea typeface="Arial" charset="0"/>
              <a:cs typeface="Arial" charset="0"/>
            </a:endParaRPr>
          </a:p>
          <a:p>
            <a:pPr>
              <a:defRPr/>
            </a:pPr>
            <a:r>
              <a:rPr lang="en-US" sz="1800" dirty="0">
                <a:solidFill>
                  <a:schemeClr val="tx2">
                    <a:lumMod val="75000"/>
                  </a:schemeClr>
                </a:solidFill>
                <a:latin typeface="Garamond" panose="02020404030301010803" pitchFamily="18" charset="0"/>
                <a:ea typeface="Arial" charset="0"/>
                <a:cs typeface="Arial" charset="0"/>
              </a:rPr>
              <a:t>The answer is C. The model did not detected any correct positive cases (TP=0) so the recall is 0.</a:t>
            </a: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806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Recall</a:t>
            </a:r>
            <a:endParaRPr dirty="0"/>
          </a:p>
        </p:txBody>
      </p:sp>
      <p:sp>
        <p:nvSpPr>
          <p:cNvPr id="5" name="Rectangle 5"/>
          <p:cNvSpPr>
            <a:spLocks noChangeArrowheads="1"/>
          </p:cNvSpPr>
          <p:nvPr/>
        </p:nvSpPr>
        <p:spPr bwMode="auto">
          <a:xfrm>
            <a:off x="1317600" y="1118095"/>
            <a:ext cx="7298904" cy="3139321"/>
          </a:xfrm>
          <a:prstGeom prst="rect">
            <a:avLst/>
          </a:prstGeom>
          <a:noFill/>
          <a:ln w="12700" cap="sq">
            <a:noFill/>
            <a:miter lim="800000"/>
            <a:headEnd type="none" w="sm" len="sm"/>
            <a:tailEnd type="none" w="sm" len="sm"/>
          </a:ln>
        </p:spPr>
        <p:txBody>
          <a:bodyPr wrap="square">
            <a:spAutoFit/>
          </a:bodyPr>
          <a:lstStyle/>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Recall seems like a performance metric that is much better that the accuracy.</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Can we rely merely on recall to express the performance a classifier?</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In the previous example, suppose the model would classify all patients as having caner. What would be the recall for the model?</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The recall for the model would be 1 since there was no negative prediction and so TN=0 and FN=0. Therefore recall would be TP/(TP+0)=1.</a:t>
            </a:r>
          </a:p>
          <a:p>
            <a:pPr marL="285750" indent="-28575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This means that Recall is not sufficient on its own!</a:t>
            </a: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6_6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025" y="4541838"/>
            <a:ext cx="487363" cy="487362"/>
          </a:xfrm>
          <a:prstGeom prst="rect">
            <a:avLst/>
          </a:prstGeom>
        </p:spPr>
      </p:pic>
    </p:spTree>
    <p:extLst>
      <p:ext uri="{BB962C8B-B14F-4D97-AF65-F5344CB8AC3E}">
        <p14:creationId xmlns:p14="http://schemas.microsoft.com/office/powerpoint/2010/main" val="8072707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Precision</a:t>
            </a:r>
            <a:endParaRPr dirty="0"/>
          </a:p>
        </p:txBody>
      </p:sp>
      <p:sp>
        <p:nvSpPr>
          <p:cNvPr id="5" name="Rectangle 5"/>
          <p:cNvSpPr>
            <a:spLocks noChangeArrowheads="1"/>
          </p:cNvSpPr>
          <p:nvPr/>
        </p:nvSpPr>
        <p:spPr bwMode="auto">
          <a:xfrm>
            <a:off x="1267200" y="844495"/>
            <a:ext cx="4153416" cy="4247317"/>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Precision is defined as the number of true positives divided by the number of true positives plus the number of false positives.</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While recall expresses the ability to find all positive instances in a dataset, precision expresses the proportion of the data points our model says was positive actually were positive.</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800" dirty="0">
                <a:solidFill>
                  <a:schemeClr val="tx2">
                    <a:lumMod val="75000"/>
                  </a:schemeClr>
                </a:solidFill>
                <a:latin typeface="Garamond" panose="02020404030301010803" pitchFamily="18" charset="0"/>
                <a:ea typeface="Arial" charset="0"/>
                <a:cs typeface="Arial" charset="0"/>
              </a:rPr>
              <a:t>Balancing between Precision and Recall is the same balancing between False Positives and False negatives.</a:t>
            </a:r>
          </a:p>
          <a:p>
            <a:pPr marL="342900" indent="-342900">
              <a:buFont typeface="Wingdings" panose="05000000000000000000" pitchFamily="2" charset="2"/>
              <a:buChar char="§"/>
              <a:defRPr/>
            </a:pPr>
            <a:endParaRPr lang="en-US" sz="1800" dirty="0">
              <a:solidFill>
                <a:schemeClr val="tx2">
                  <a:lumMod val="75000"/>
                </a:schemeClr>
              </a:solidFill>
              <a:latin typeface="Garamond" panose="02020404030301010803" pitchFamily="18" charset="0"/>
              <a:ea typeface="Arial" charset="0"/>
              <a:cs typeface="Arial" charset="0"/>
            </a:endParaRP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nvPr>
        </p:nvGraphicFramePr>
        <p:xfrm>
          <a:off x="5552260" y="844495"/>
          <a:ext cx="3325176" cy="2768753"/>
        </p:xfrm>
        <a:graphic>
          <a:graphicData uri="http://schemas.openxmlformats.org/drawingml/2006/table">
            <a:tbl>
              <a:tblPr/>
              <a:tblGrid>
                <a:gridCol w="831294">
                  <a:extLst>
                    <a:ext uri="{9D8B030D-6E8A-4147-A177-3AD203B41FA5}">
                      <a16:colId xmlns:a16="http://schemas.microsoft.com/office/drawing/2014/main" val="3092108129"/>
                    </a:ext>
                  </a:extLst>
                </a:gridCol>
                <a:gridCol w="831294">
                  <a:extLst>
                    <a:ext uri="{9D8B030D-6E8A-4147-A177-3AD203B41FA5}">
                      <a16:colId xmlns:a16="http://schemas.microsoft.com/office/drawing/2014/main" val="524101475"/>
                    </a:ext>
                  </a:extLst>
                </a:gridCol>
                <a:gridCol w="831294">
                  <a:extLst>
                    <a:ext uri="{9D8B030D-6E8A-4147-A177-3AD203B41FA5}">
                      <a16:colId xmlns:a16="http://schemas.microsoft.com/office/drawing/2014/main" val="2891452845"/>
                    </a:ext>
                  </a:extLst>
                </a:gridCol>
                <a:gridCol w="831294">
                  <a:extLst>
                    <a:ext uri="{9D8B030D-6E8A-4147-A177-3AD203B41FA5}">
                      <a16:colId xmlns:a16="http://schemas.microsoft.com/office/drawing/2014/main" val="1879967985"/>
                    </a:ext>
                  </a:extLst>
                </a:gridCol>
              </a:tblGrid>
              <a:tr h="428642">
                <a:tc rowSpan="2" gridSpan="2">
                  <a:txBody>
                    <a:bodyPr/>
                    <a:lstStyle/>
                    <a:p>
                      <a:pPr algn="ctr"/>
                      <a:endParaRPr lang="en-US" sz="120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rowSpan="2" hMerge="1">
                  <a:txBody>
                    <a:bodyPr/>
                    <a:lstStyle/>
                    <a:p>
                      <a:endParaRPr lang="en-US"/>
                    </a:p>
                  </a:txBody>
                  <a:tcPr/>
                </a:tc>
                <a:tc gridSpan="2">
                  <a:txBody>
                    <a:bodyPr/>
                    <a:lstStyle/>
                    <a:p>
                      <a:pPr algn="ctr"/>
                      <a:r>
                        <a:rPr lang="en-US" sz="1200">
                          <a:effectLst/>
                        </a:rPr>
                        <a:t>Predicted</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hMerge="1">
                  <a:txBody>
                    <a:bodyPr/>
                    <a:lstStyle/>
                    <a:p>
                      <a:endParaRPr lang="en-US"/>
                    </a:p>
                  </a:txBody>
                  <a:tcPr/>
                </a:tc>
                <a:extLst>
                  <a:ext uri="{0D108BD9-81ED-4DB2-BD59-A6C34878D82A}">
                    <a16:rowId xmlns:a16="http://schemas.microsoft.com/office/drawing/2014/main" val="3138155158"/>
                  </a:ext>
                </a:extLst>
              </a:tr>
              <a:tr h="780037">
                <a:tc gridSpan="2" vMerge="1">
                  <a:txBody>
                    <a:bodyPr/>
                    <a:lstStyle/>
                    <a:p>
                      <a:endParaRPr lang="en-US"/>
                    </a:p>
                  </a:txBody>
                  <a:tcPr/>
                </a:tc>
                <a:tc hMerge="1" vMerge="1">
                  <a:txBody>
                    <a:bodyPr/>
                    <a:lstStyle/>
                    <a:p>
                      <a:endParaRPr lang="en-US"/>
                    </a:p>
                  </a:txBody>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617495501"/>
                  </a:ext>
                </a:extLst>
              </a:tr>
              <a:tr h="780037">
                <a:tc rowSpan="2">
                  <a:txBody>
                    <a:bodyPr/>
                    <a:lstStyle/>
                    <a:p>
                      <a:pPr algn="ctr"/>
                      <a:r>
                        <a:rPr lang="en-US" sz="1200" dirty="0">
                          <a:effectLst/>
                        </a:rPr>
                        <a:t>Actual</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a:effectLst/>
                        </a:rPr>
                        <a:t>Negative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TN</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1706790617"/>
                  </a:ext>
                </a:extLst>
              </a:tr>
              <a:tr h="780037">
                <a:tc vMerge="1">
                  <a:txBody>
                    <a:bodyPr/>
                    <a:lstStyle/>
                    <a:p>
                      <a:endParaRPr lang="en-US"/>
                    </a:p>
                  </a:txBody>
                  <a:tcPr/>
                </a:tc>
                <a:tc>
                  <a:txBody>
                    <a:bodyPr/>
                    <a:lstStyle/>
                    <a:p>
                      <a:pPr algn="ctr"/>
                      <a:r>
                        <a:rPr lang="en-US" sz="1200">
                          <a:effectLst/>
                        </a:rPr>
                        <a:t>Positive</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FN</a:t>
                      </a: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tc>
                  <a:txBody>
                    <a:bodyPr/>
                    <a:lstStyle/>
                    <a:p>
                      <a:pPr algn="ctr"/>
                      <a:r>
                        <a:rPr lang="en-US" sz="1200" b="1" dirty="0">
                          <a:effectLst/>
                        </a:rPr>
                        <a:t>TP</a:t>
                      </a:r>
                      <a:endParaRPr lang="en-US" sz="1200" dirty="0">
                        <a:effectLst/>
                      </a:endParaRPr>
                    </a:p>
                  </a:txBody>
                  <a:tcPr marL="80404" marR="80404" marT="40202" marB="4020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DFBE8"/>
                    </a:solidFill>
                  </a:tcPr>
                </a:tc>
                <a:extLst>
                  <a:ext uri="{0D108BD9-81ED-4DB2-BD59-A6C34878D82A}">
                    <a16:rowId xmlns:a16="http://schemas.microsoft.com/office/drawing/2014/main" val="2675353329"/>
                  </a:ext>
                </a:extLst>
              </a:tr>
            </a:tbl>
          </a:graphicData>
        </a:graphic>
      </p:graphicFrame>
      <mc:AlternateContent xmlns:mc="http://schemas.openxmlformats.org/markup-compatibility/2006" xmlns:a14="http://schemas.microsoft.com/office/drawing/2010/main">
        <mc:Choice Requires="a14">
          <p:sp>
            <p:nvSpPr>
              <p:cNvPr id="4" name="Rectangle 3"/>
              <p:cNvSpPr/>
              <p:nvPr/>
            </p:nvSpPr>
            <p:spPr>
              <a:xfrm>
                <a:off x="6037680" y="3873521"/>
                <a:ext cx="2213520" cy="5574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𝑃𝑟𝑒𝑐𝑖𝑠𝑖𝑜𝑛</m:t>
                      </m:r>
                      <m:r>
                        <a:rPr lang="en-US" sz="1600" i="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0">
                              <a:latin typeface="Cambria Math" panose="02040503050406030204" pitchFamily="18" charset="0"/>
                            </a:rPr>
                            <m:t>   </m:t>
                          </m:r>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𝐹𝑃</m:t>
                          </m:r>
                        </m:den>
                      </m:f>
                    </m:oMath>
                  </m:oMathPara>
                </a14:m>
                <a:endParaRPr 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6037680" y="3873521"/>
                <a:ext cx="2213520" cy="557460"/>
              </a:xfrm>
              <a:prstGeom prst="rect">
                <a:avLst/>
              </a:prstGeom>
              <a:blipFill>
                <a:blip r:embed="rId5"/>
                <a:stretch>
                  <a:fillRect/>
                </a:stretch>
              </a:blipFill>
            </p:spPr>
            <p:txBody>
              <a:bodyPr/>
              <a:lstStyle/>
              <a:p>
                <a:r>
                  <a:rPr lang="en-US">
                    <a:noFill/>
                  </a:rPr>
                  <a:t> </a:t>
                </a:r>
              </a:p>
            </p:txBody>
          </p:sp>
        </mc:Fallback>
      </mc:AlternateContent>
      <p:pic>
        <p:nvPicPr>
          <p:cNvPr id="2" name="6_6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1338" y="4827588"/>
            <a:ext cx="487362" cy="487362"/>
          </a:xfrm>
          <a:prstGeom prst="rect">
            <a:avLst/>
          </a:prstGeom>
        </p:spPr>
      </p:pic>
    </p:spTree>
    <p:extLst>
      <p:ext uri="{BB962C8B-B14F-4D97-AF65-F5344CB8AC3E}">
        <p14:creationId xmlns:p14="http://schemas.microsoft.com/office/powerpoint/2010/main" val="4282764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348495" y="172642"/>
            <a:ext cx="6217609" cy="373856"/>
          </a:xfrm>
        </p:spPr>
        <p:txBody>
          <a:bodyPr>
            <a:normAutofit fontScale="90000"/>
          </a:bodyPr>
          <a:lstStyle/>
          <a:p>
            <a:r>
              <a:rPr lang="en-US" dirty="0"/>
              <a:t>Quiz: Test Your Knowledge</a:t>
            </a:r>
            <a:endParaRPr dirty="0"/>
          </a:p>
        </p:txBody>
      </p:sp>
      <p:sp>
        <p:nvSpPr>
          <p:cNvPr id="5" name="Rectangle 5"/>
          <p:cNvSpPr>
            <a:spLocks noChangeArrowheads="1"/>
          </p:cNvSpPr>
          <p:nvPr/>
        </p:nvSpPr>
        <p:spPr bwMode="auto">
          <a:xfrm>
            <a:off x="1317600" y="1118095"/>
            <a:ext cx="7298904" cy="3139321"/>
          </a:xfrm>
          <a:prstGeom prst="rect">
            <a:avLst/>
          </a:prstGeom>
          <a:noFill/>
          <a:ln w="12700" cap="sq">
            <a:noFill/>
            <a:miter lim="800000"/>
            <a:headEnd type="none" w="sm" len="sm"/>
            <a:tailEnd type="none" w="sm" len="sm"/>
          </a:ln>
        </p:spPr>
        <p:txBody>
          <a:bodyPr wrap="square">
            <a:spAutoFit/>
          </a:bodyPr>
          <a:lstStyle/>
          <a:p>
            <a:pPr>
              <a:defRPr/>
            </a:pPr>
            <a:r>
              <a:rPr lang="en-US" sz="1800" dirty="0">
                <a:solidFill>
                  <a:schemeClr val="tx2">
                    <a:lumMod val="75000"/>
                  </a:schemeClr>
                </a:solidFill>
                <a:latin typeface="Garamond" panose="02020404030301010803" pitchFamily="18" charset="0"/>
                <a:ea typeface="Arial" charset="0"/>
                <a:cs typeface="Arial" charset="0"/>
              </a:rPr>
              <a:t>What is the Precision for the classifier in the previous example which would classify all patients as having cancer?</a:t>
            </a:r>
          </a:p>
          <a:p>
            <a:pPr>
              <a:defRPr/>
            </a:pPr>
            <a:endParaRPr lang="en-US" sz="1800" dirty="0">
              <a:solidFill>
                <a:schemeClr val="tx2">
                  <a:lumMod val="75000"/>
                </a:schemeClr>
              </a:solidFill>
              <a:latin typeface="Garamond" panose="02020404030301010803" pitchFamily="18" charset="0"/>
              <a:ea typeface="Arial" charset="0"/>
              <a:cs typeface="Arial" charset="0"/>
            </a:endParaRP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1</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0.0001</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0.01</a:t>
            </a:r>
          </a:p>
          <a:p>
            <a:pPr marL="342900" indent="-342900">
              <a:buAutoNum type="alphaUcParenR"/>
              <a:defRPr/>
            </a:pPr>
            <a:r>
              <a:rPr lang="en-US" sz="1800" dirty="0">
                <a:solidFill>
                  <a:schemeClr val="tx2">
                    <a:lumMod val="75000"/>
                  </a:schemeClr>
                </a:solidFill>
                <a:latin typeface="Garamond" panose="02020404030301010803" pitchFamily="18" charset="0"/>
                <a:ea typeface="Arial" charset="0"/>
                <a:cs typeface="Arial" charset="0"/>
              </a:rPr>
              <a:t>0</a:t>
            </a:r>
          </a:p>
          <a:p>
            <a:pPr marL="342900" indent="-342900">
              <a:buAutoNum type="alphaUcParenR"/>
              <a:defRPr/>
            </a:pPr>
            <a:endParaRPr lang="en-US" sz="1800" dirty="0">
              <a:solidFill>
                <a:schemeClr val="tx2">
                  <a:lumMod val="75000"/>
                </a:schemeClr>
              </a:solidFill>
              <a:latin typeface="Garamond" panose="02020404030301010803" pitchFamily="18" charset="0"/>
              <a:ea typeface="Arial" charset="0"/>
              <a:cs typeface="Arial" charset="0"/>
            </a:endParaRPr>
          </a:p>
          <a:p>
            <a:pPr>
              <a:defRPr/>
            </a:pPr>
            <a:r>
              <a:rPr lang="en-US" sz="1800" dirty="0">
                <a:solidFill>
                  <a:schemeClr val="tx2">
                    <a:lumMod val="75000"/>
                  </a:schemeClr>
                </a:solidFill>
                <a:latin typeface="Garamond" panose="02020404030301010803" pitchFamily="18" charset="0"/>
                <a:ea typeface="Arial" charset="0"/>
                <a:cs typeface="Arial" charset="0"/>
              </a:rPr>
              <a:t>The answer is B. In this case, all cases were classified as positive but in reality only 0.01% were truly positive that means TP=0.0001*(TP+FP) =&gt; TP/(TP+FP)=0.0001 that is the definition of the precision </a:t>
            </a: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 name="Rectangle 1"/>
          <p:cNvSpPr>
            <a:spLocks noChangeArrowheads="1"/>
          </p:cNvSpPr>
          <p:nvPr/>
        </p:nvSpPr>
        <p:spPr bwMode="auto">
          <a:xfrm>
            <a:off x="5480260" y="621885"/>
            <a:ext cx="22689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7790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2282711" y="231848"/>
            <a:ext cx="6283394" cy="624952"/>
          </a:xfrm>
        </p:spPr>
        <p:txBody>
          <a:bodyPr>
            <a:normAutofit fontScale="90000"/>
          </a:bodyPr>
          <a:lstStyle/>
          <a:p>
            <a:pPr algn="ctr"/>
            <a:r>
              <a:rPr lang="en-US" altLang="en-US" dirty="0"/>
              <a:t>True Positive Rate (TPR) and True Negative Rate (TNR)</a:t>
            </a:r>
            <a:endParaRPr dirty="0"/>
          </a:p>
        </p:txBody>
      </p:sp>
      <p:sp>
        <p:nvSpPr>
          <p:cNvPr id="5" name="Rectangle 5"/>
          <p:cNvSpPr>
            <a:spLocks noChangeArrowheads="1"/>
          </p:cNvSpPr>
          <p:nvPr/>
        </p:nvSpPr>
        <p:spPr bwMode="auto">
          <a:xfrm>
            <a:off x="1517184" y="1076567"/>
            <a:ext cx="7274016" cy="3231654"/>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Recall, also known as Sensitivity or True Positive Rate (TPR), is the proportion of positive cases which were correctly identified by the model.</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In our example, it is the proportion of people that tested positive and are positive of all the people that actually are positive (i.e. what proportion of positive cases were correctly identified by the model)</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Specificity or True Negative Rate (TNR) is the proportion of negative cases which were correctly identified by the model. False Positive Rate(FPR)=1-TNR.</a:t>
            </a:r>
          </a:p>
          <a:p>
            <a:pPr marL="342900" indent="-342900">
              <a:buFont typeface="Wingdings" panose="05000000000000000000" pitchFamily="2" charset="2"/>
              <a:buChar char="§"/>
              <a:defRPr/>
            </a:pPr>
            <a:endParaRPr lang="en-US" sz="17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defRPr/>
            </a:pPr>
            <a:r>
              <a:rPr lang="en-US" sz="1700" dirty="0">
                <a:solidFill>
                  <a:schemeClr val="tx2">
                    <a:lumMod val="75000"/>
                  </a:schemeClr>
                </a:solidFill>
                <a:latin typeface="Garamond" panose="02020404030301010803" pitchFamily="18" charset="0"/>
                <a:ea typeface="Arial" charset="0"/>
                <a:cs typeface="Arial" charset="0"/>
              </a:rPr>
              <a:t>As with sensitivity, it can be looked at as the probability that the test result is negative given that the patient is not sick.</a:t>
            </a:r>
          </a:p>
        </p:txBody>
      </p:sp>
      <p:pic>
        <p:nvPicPr>
          <p:cNvPr id="2" name="6_6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7675" y="4710113"/>
            <a:ext cx="487363" cy="487362"/>
          </a:xfrm>
          <a:prstGeom prst="rect">
            <a:avLst/>
          </a:prstGeom>
        </p:spPr>
      </p:pic>
    </p:spTree>
    <p:extLst>
      <p:ext uri="{BB962C8B-B14F-4D97-AF65-F5344CB8AC3E}">
        <p14:creationId xmlns:p14="http://schemas.microsoft.com/office/powerpoint/2010/main" val="4051197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22455</TotalTime>
  <Words>3010</Words>
  <Application>Microsoft Macintosh PowerPoint</Application>
  <PresentationFormat>On-screen Show (16:9)</PresentationFormat>
  <Paragraphs>166</Paragraphs>
  <Slides>18</Slides>
  <Notes>15</Notes>
  <HiddenSlides>0</HiddenSlides>
  <MMClips>15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Calibri</vt:lpstr>
      <vt:lpstr>Cambria</vt:lpstr>
      <vt:lpstr>Cambria Math</vt:lpstr>
      <vt:lpstr>Consolas</vt:lpstr>
      <vt:lpstr>Garamond</vt:lpstr>
      <vt:lpstr>Times New Roman</vt:lpstr>
      <vt:lpstr>Wingdings</vt:lpstr>
      <vt:lpstr>Office Theme</vt:lpstr>
      <vt:lpstr>Performance Metrics</vt:lpstr>
      <vt:lpstr>Accuracy</vt:lpstr>
      <vt:lpstr>Accuracy</vt:lpstr>
      <vt:lpstr>Recall (Sensitivity)</vt:lpstr>
      <vt:lpstr>Quiz: Test Your Knowledge</vt:lpstr>
      <vt:lpstr>Recall</vt:lpstr>
      <vt:lpstr>Precision</vt:lpstr>
      <vt:lpstr>Quiz: Test Your Knowledge</vt:lpstr>
      <vt:lpstr>True Positive Rate (TPR) and True Negative Rate (TNR)</vt:lpstr>
      <vt:lpstr>Quiz: Test Your Knowledge</vt:lpstr>
      <vt:lpstr>Receiver Operating Characteristic (ROC) curve</vt:lpstr>
      <vt:lpstr>Receiver Operating Characteristic (ROC) curve</vt:lpstr>
      <vt:lpstr>Example</vt:lpstr>
      <vt:lpstr>Example</vt:lpstr>
      <vt:lpstr>Example</vt:lpstr>
      <vt:lpstr>Example</vt:lpstr>
      <vt:lpstr>Asymmetric Costs</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368</cp:revision>
  <dcterms:created xsi:type="dcterms:W3CDTF">2016-02-11T18:06:46Z</dcterms:created>
  <dcterms:modified xsi:type="dcterms:W3CDTF">2019-02-04T20:21:02Z</dcterms:modified>
</cp:coreProperties>
</file>